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3"/>
  </p:notesMasterIdLst>
  <p:handoutMasterIdLst>
    <p:handoutMasterId r:id="rId14"/>
  </p:handoutMasterIdLst>
  <p:sldIdLst>
    <p:sldId id="258" r:id="rId2"/>
    <p:sldId id="275" r:id="rId3"/>
    <p:sldId id="294" r:id="rId4"/>
    <p:sldId id="295" r:id="rId5"/>
    <p:sldId id="296" r:id="rId6"/>
    <p:sldId id="297" r:id="rId7"/>
    <p:sldId id="322" r:id="rId8"/>
    <p:sldId id="316" r:id="rId9"/>
    <p:sldId id="323" r:id="rId10"/>
    <p:sldId id="321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26"/>
  </p:normalViewPr>
  <p:slideViewPr>
    <p:cSldViewPr snapToGrid="0" snapToObjects="1">
      <p:cViewPr varScale="1">
        <p:scale>
          <a:sx n="124" d="100"/>
          <a:sy n="124" d="100"/>
        </p:scale>
        <p:origin x="160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38AD-3224-E642-BF56-F5FDC2B0CE4B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823B-C5C3-3348-857D-1380B98F4D0B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163F-D250-C345-AB7B-84E75A4B6D76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553A-C7D4-1348-9F3E-713CF0D2859A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671-7C82-4445-93E0-7C45FBB92E2E}" type="datetime1">
              <a:rPr lang="en-US" smtClean="0"/>
              <a:t>9/15/2023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124-8841-B744-B5C6-AB2045E21DDE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E90-A949-5F44-A52E-562B5AD34EBF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63EC4-95DA-1A44-88B2-6A9F0B9BDE8D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E1A80AEF-0399-4A4B-B712-0D3CD4E77C2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2099-EDDE-A143-975E-847C4643E6BD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42AD35E-500E-1A49-BB25-12B2F8E5C5E8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en-US" dirty="0"/>
              <a:t>Line Follower Proportional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B650751-DF9B-5244-ABAC-AB1C7A99B6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BF44BA-D01F-1F4D-964A-3969DA665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Proportional (Constanta 0.8)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224" y="1372294"/>
            <a:ext cx="8407990" cy="47299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ED56F-0224-AC47-92F7-D8B7F2C5B190}"/>
              </a:ext>
            </a:extLst>
          </p:cNvPr>
          <p:cNvSpPr txBox="1"/>
          <p:nvPr/>
        </p:nvSpPr>
        <p:spPr>
          <a:xfrm>
            <a:off x="498277" y="5788873"/>
            <a:ext cx="37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video. Turn on volume</a:t>
            </a:r>
          </a:p>
        </p:txBody>
      </p:sp>
    </p:spTree>
    <p:extLst>
      <p:ext uri="{BB962C8B-B14F-4D97-AF65-F5344CB8AC3E}">
        <p14:creationId xmlns:p14="http://schemas.microsoft.com/office/powerpoint/2010/main" val="21890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55" y="1546328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40660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</a:t>
            </a:r>
            <a:r>
              <a:rPr lang="en-US" dirty="0" err="1"/>
              <a:t>nv</a:t>
            </a:r>
            <a:r>
              <a:rPr lang="ro-RO" dirty="0"/>
              <a:t>ățăm</a:t>
            </a:r>
            <a:r>
              <a:rPr lang="en-US" dirty="0"/>
              <a:t> cum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cree</a:t>
            </a:r>
            <a:r>
              <a:rPr lang="ro-RO" dirty="0"/>
              <a:t>m</a:t>
            </a:r>
            <a:r>
              <a:rPr lang="en-US" dirty="0"/>
              <a:t> un Line Follower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Condi</a:t>
            </a:r>
            <a:r>
              <a:rPr lang="ro-RO" b="1" i="1" dirty="0"/>
              <a:t>ț</a:t>
            </a:r>
            <a:r>
              <a:rPr lang="en-US" b="1" i="1" dirty="0"/>
              <a:t>ii </a:t>
            </a:r>
            <a:r>
              <a:rPr lang="en-US" b="1" i="1" dirty="0" err="1"/>
              <a:t>prealabile</a:t>
            </a:r>
            <a:r>
              <a:rPr lang="en-US" b="1" i="1" dirty="0"/>
              <a:t>: </a:t>
            </a:r>
            <a:endParaRPr lang="ro-RO" b="1" i="1" dirty="0"/>
          </a:p>
          <a:p>
            <a:pPr marL="0" indent="0">
              <a:buNone/>
            </a:pPr>
            <a:r>
              <a:rPr lang="en-US" dirty="0"/>
              <a:t>Line Follower de </a:t>
            </a:r>
            <a:r>
              <a:rPr lang="en-US" dirty="0" err="1"/>
              <a:t>baza</a:t>
            </a:r>
            <a:r>
              <a:rPr lang="en-US" dirty="0"/>
              <a:t>, Line Follower pe </a:t>
            </a:r>
            <a:r>
              <a:rPr lang="en-US" dirty="0" err="1"/>
              <a:t>culoare</a:t>
            </a:r>
            <a:r>
              <a:rPr lang="en-US" dirty="0"/>
              <a:t>, </a:t>
            </a:r>
            <a:r>
              <a:rPr lang="en-US" dirty="0" err="1"/>
              <a:t>Calibrarea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culoare</a:t>
            </a:r>
            <a:r>
              <a:rPr lang="en-US" dirty="0"/>
              <a:t>, Control Proportional, </a:t>
            </a:r>
            <a:r>
              <a:rPr lang="en-US" dirty="0" err="1"/>
              <a:t>Blockuri</a:t>
            </a:r>
            <a:r>
              <a:rPr lang="en-US" dirty="0"/>
              <a:t> Operator (</a:t>
            </a:r>
            <a:r>
              <a:rPr lang="en-US" dirty="0" err="1"/>
              <a:t>Blockuri</a:t>
            </a:r>
            <a:r>
              <a:rPr lang="en-US" dirty="0"/>
              <a:t> de tip Math)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ro-RO" dirty="0"/>
              <a:t>l</a:t>
            </a:r>
            <a:r>
              <a:rPr lang="en-US" dirty="0" err="1"/>
              <a:t>ec</a:t>
            </a:r>
            <a:r>
              <a:rPr lang="ro-RO" dirty="0"/>
              <a:t>ț</a:t>
            </a:r>
            <a:r>
              <a:rPr lang="en-US" dirty="0" err="1"/>
              <a:t>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Citirile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lumin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arat</a:t>
            </a:r>
            <a:r>
              <a:rPr lang="ro-RO" dirty="0"/>
              <a:t>ă</a:t>
            </a:r>
            <a:r>
              <a:rPr lang="en-US" dirty="0"/>
              <a:t> c</a:t>
            </a:r>
            <a:r>
              <a:rPr lang="ro-RO" dirty="0"/>
              <a:t>â</a:t>
            </a:r>
            <a:r>
              <a:rPr lang="en-US" dirty="0"/>
              <a:t>t de ,,</a:t>
            </a:r>
            <a:r>
              <a:rPr lang="ro-RO" dirty="0"/>
              <a:t>î</a:t>
            </a:r>
            <a:r>
              <a:rPr lang="en-US" dirty="0" err="1"/>
              <a:t>ntunecat</a:t>
            </a:r>
            <a:r>
              <a:rPr lang="ro-RO" dirty="0"/>
              <a:t>ă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m</a:t>
            </a:r>
            <a:r>
              <a:rPr lang="ro-RO" dirty="0"/>
              <a:t>ă</a:t>
            </a:r>
            <a:r>
              <a:rPr lang="en-US" dirty="0" err="1"/>
              <a:t>surat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medie</a:t>
            </a:r>
            <a:endParaRPr lang="en-US" dirty="0"/>
          </a:p>
          <a:p>
            <a:r>
              <a:rPr lang="en-US" dirty="0" err="1"/>
              <a:t>Citirile</a:t>
            </a:r>
            <a:r>
              <a:rPr lang="en-US" dirty="0"/>
              <a:t> calibrate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varieze</a:t>
            </a:r>
            <a:r>
              <a:rPr lang="en-US" dirty="0"/>
              <a:t> ca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100 (pe </a:t>
            </a:r>
            <a:r>
              <a:rPr lang="en-US" dirty="0" err="1"/>
              <a:t>alb</a:t>
            </a:r>
            <a:r>
              <a:rPr lang="en-US" dirty="0"/>
              <a:t>)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0 (pe </a:t>
            </a:r>
            <a:r>
              <a:rPr lang="en-US" dirty="0" err="1"/>
              <a:t>negru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ro-RO" dirty="0"/>
              <a:t>â</a:t>
            </a:r>
            <a:r>
              <a:rPr lang="en-US" dirty="0"/>
              <a:t>t de </a:t>
            </a:r>
            <a:r>
              <a:rPr lang="en-US" dirty="0" err="1"/>
              <a:t>departe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fa</a:t>
            </a:r>
            <a:r>
              <a:rPr lang="ro-RO" dirty="0"/>
              <a:t>ță</a:t>
            </a:r>
            <a:r>
              <a:rPr lang="en-US" dirty="0"/>
              <a:t> de </a:t>
            </a:r>
            <a:r>
              <a:rPr lang="en-US" dirty="0" err="1"/>
              <a:t>linie</a:t>
            </a:r>
            <a:r>
              <a:rPr lang="en-US" dirty="0"/>
              <a:t>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23560" y="4938584"/>
            <a:ext cx="5974373" cy="0"/>
          </a:xfrm>
          <a:prstGeom prst="line">
            <a:avLst/>
          </a:prstGeom>
          <a:ln w="4667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63893" y="3692674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4502100" y="3711701"/>
            <a:ext cx="1944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Zona </a:t>
            </a:r>
            <a:r>
              <a:rPr lang="en-US" sz="1350" dirty="0" err="1"/>
              <a:t>masurata</a:t>
            </a:r>
            <a:r>
              <a:rPr lang="en-US" sz="1350" dirty="0"/>
              <a:t> de </a:t>
            </a:r>
            <a:r>
              <a:rPr lang="en-US" sz="1350" dirty="0" err="1"/>
              <a:t>senzor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7800476" y="4803340"/>
            <a:ext cx="5148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Linie</a:t>
            </a:r>
            <a:endParaRPr lang="en-US" sz="1350" dirty="0"/>
          </a:p>
        </p:txBody>
      </p:sp>
      <p:sp>
        <p:nvSpPr>
          <p:cNvPr id="10" name="Oval 9"/>
          <p:cNvSpPr/>
          <p:nvPr/>
        </p:nvSpPr>
        <p:spPr>
          <a:xfrm>
            <a:off x="1726195" y="438678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1305200" y="4042168"/>
            <a:ext cx="9886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100</a:t>
            </a:r>
          </a:p>
        </p:txBody>
      </p:sp>
      <p:sp>
        <p:nvSpPr>
          <p:cNvPr id="13" name="Oval 12"/>
          <p:cNvSpPr/>
          <p:nvPr/>
        </p:nvSpPr>
        <p:spPr>
          <a:xfrm>
            <a:off x="2644990" y="478578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2223996" y="4441168"/>
            <a:ext cx="812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0</a:t>
            </a:r>
          </a:p>
        </p:txBody>
      </p:sp>
      <p:sp>
        <p:nvSpPr>
          <p:cNvPr id="15" name="Oval 14"/>
          <p:cNvSpPr/>
          <p:nvPr/>
        </p:nvSpPr>
        <p:spPr>
          <a:xfrm>
            <a:off x="3640330" y="4607746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19336" y="4263124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50</a:t>
            </a:r>
          </a:p>
        </p:txBody>
      </p:sp>
      <p:sp>
        <p:nvSpPr>
          <p:cNvPr id="17" name="Oval 16"/>
          <p:cNvSpPr/>
          <p:nvPr/>
        </p:nvSpPr>
        <p:spPr>
          <a:xfrm>
            <a:off x="4708204" y="468352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4287210" y="4338908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25</a:t>
            </a:r>
          </a:p>
        </p:txBody>
      </p:sp>
      <p:sp>
        <p:nvSpPr>
          <p:cNvPr id="19" name="Oval 18"/>
          <p:cNvSpPr/>
          <p:nvPr/>
        </p:nvSpPr>
        <p:spPr>
          <a:xfrm>
            <a:off x="5900948" y="4553140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5479954" y="4208518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75</a:t>
            </a:r>
          </a:p>
        </p:txBody>
      </p:sp>
    </p:spTree>
    <p:extLst>
      <p:ext uri="{BB962C8B-B14F-4D97-AF65-F5344CB8AC3E}">
        <p14:creationId xmlns:p14="http://schemas.microsoft.com/office/powerpoint/2010/main" val="2210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8" y="1659229"/>
            <a:ext cx="8574087" cy="430729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Calculul</a:t>
            </a:r>
            <a:r>
              <a:rPr lang="en-US" b="1" dirty="0"/>
              <a:t> </a:t>
            </a:r>
            <a:r>
              <a:rPr lang="en-US" b="1" dirty="0" err="1"/>
              <a:t>erorii</a:t>
            </a:r>
            <a:r>
              <a:rPr lang="en-US" dirty="0">
                <a:sym typeface="Wingdings"/>
              </a:rPr>
              <a:t> c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t de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este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fa</a:t>
            </a:r>
            <a:r>
              <a:rPr lang="ro-RO" dirty="0">
                <a:sym typeface="Wingdings"/>
              </a:rPr>
              <a:t>ță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locul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dorit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urm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re</a:t>
            </a:r>
            <a:r>
              <a:rPr lang="ro-RO" dirty="0">
                <a:sym typeface="Wingdings"/>
              </a:rPr>
              <a:t>ș</a:t>
            </a:r>
            <a:r>
              <a:rPr lang="en-US" dirty="0" err="1">
                <a:sym typeface="Wingdings"/>
              </a:rPr>
              <a:t>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marginea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liniei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traiectoria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i="1" dirty="0" err="1">
                <a:sym typeface="Wingdings" panose="05000000000000000000" pitchFamily="2" charset="2"/>
              </a:rPr>
              <a:t>Dorit</a:t>
            </a:r>
            <a:r>
              <a:rPr lang="ro-RO" b="1" i="1" dirty="0">
                <a:sym typeface="Wingdings" panose="05000000000000000000" pitchFamily="2" charset="2"/>
              </a:rPr>
              <a:t>ă</a:t>
            </a:r>
            <a:r>
              <a:rPr lang="en-US" b="1" i="1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trebui</a:t>
            </a:r>
            <a:r>
              <a:rPr lang="en-US" dirty="0">
                <a:sym typeface="Wingdings" panose="05000000000000000000" pitchFamily="2" charset="2"/>
              </a:rPr>
              <a:t> s</a:t>
            </a:r>
            <a:r>
              <a:rPr lang="ro-RO" dirty="0">
                <a:sym typeface="Wingdings" panose="05000000000000000000" pitchFamily="2" charset="2"/>
              </a:rPr>
              <a:t>ă</a:t>
            </a:r>
            <a:r>
              <a:rPr lang="en-US" dirty="0">
                <a:sym typeface="Wingdings" panose="05000000000000000000" pitchFamily="2" charset="2"/>
              </a:rPr>
              <a:t> fie c</a:t>
            </a:r>
            <a:r>
              <a:rPr lang="ro-RO" dirty="0">
                <a:sym typeface="Wingdings" panose="05000000000000000000" pitchFamily="2" charset="2"/>
              </a:rPr>
              <a:t>â</a:t>
            </a:r>
            <a:r>
              <a:rPr lang="en-US" dirty="0" err="1">
                <a:sym typeface="Wingdings" panose="05000000000000000000" pitchFamily="2" charset="2"/>
              </a:rPr>
              <a:t>nd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senzorul</a:t>
            </a:r>
            <a:r>
              <a:rPr lang="en-US" dirty="0">
                <a:sym typeface="Wingdings" panose="05000000000000000000" pitchFamily="2" charset="2"/>
              </a:rPr>
              <a:t> cite</a:t>
            </a:r>
            <a:r>
              <a:rPr lang="ro-RO" dirty="0">
                <a:sym typeface="Wingdings" panose="05000000000000000000" pitchFamily="2" charset="2"/>
              </a:rPr>
              <a:t>ș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valoarea</a:t>
            </a:r>
            <a:r>
              <a:rPr lang="en-US" dirty="0">
                <a:sym typeface="Wingdings" panose="05000000000000000000" pitchFamily="2" charset="2"/>
              </a:rPr>
              <a:t> 50</a:t>
            </a:r>
          </a:p>
          <a:p>
            <a:pPr lvl="1"/>
            <a:r>
              <a:rPr lang="en-US" dirty="0" err="1">
                <a:sym typeface="Wingdings"/>
              </a:rPr>
              <a:t>Eroarea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arate</a:t>
            </a:r>
            <a:r>
              <a:rPr lang="en-US" dirty="0">
                <a:sym typeface="Wingdings"/>
              </a:rPr>
              <a:t> c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t de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este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valoarea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citit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senzor</a:t>
            </a:r>
            <a:r>
              <a:rPr lang="en-US" dirty="0">
                <a:sym typeface="Wingdings"/>
              </a:rPr>
              <a:t> fa</a:t>
            </a:r>
            <a:r>
              <a:rPr lang="ro-RO" dirty="0">
                <a:sym typeface="Wingdings"/>
              </a:rPr>
              <a:t>ță</a:t>
            </a:r>
            <a:r>
              <a:rPr lang="en-US" dirty="0">
                <a:sym typeface="Wingdings"/>
              </a:rPr>
              <a:t> de 50</a:t>
            </a:r>
          </a:p>
          <a:p>
            <a:r>
              <a:rPr lang="ro-RO" b="1" dirty="0">
                <a:sym typeface="Wingdings"/>
              </a:rPr>
              <a:t>Realizarea</a:t>
            </a:r>
            <a:r>
              <a:rPr lang="en-US" b="1" dirty="0">
                <a:sym typeface="Wingdings"/>
              </a:rPr>
              <a:t> </a:t>
            </a:r>
            <a:r>
              <a:rPr lang="en-US" b="1" dirty="0" err="1">
                <a:sym typeface="Wingdings"/>
              </a:rPr>
              <a:t>corec</a:t>
            </a:r>
            <a:r>
              <a:rPr lang="ro-RO" b="1" dirty="0">
                <a:sym typeface="Wingdings"/>
              </a:rPr>
              <a:t>ț</a:t>
            </a:r>
            <a:r>
              <a:rPr lang="en-US" b="1" dirty="0" err="1">
                <a:sym typeface="Wingdings"/>
              </a:rPr>
              <a:t>iei</a:t>
            </a:r>
            <a:r>
              <a:rPr lang="en-US" dirty="0">
                <a:sym typeface="Wingdings"/>
              </a:rPr>
              <a:t> F</a:t>
            </a:r>
            <a:r>
              <a:rPr lang="ro-RO" dirty="0">
                <a:sym typeface="Wingdings"/>
              </a:rPr>
              <a:t>ă ca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realizeze</a:t>
            </a:r>
            <a:r>
              <a:rPr lang="en-US" dirty="0">
                <a:sym typeface="Wingdings"/>
              </a:rPr>
              <a:t> o mi</a:t>
            </a:r>
            <a:r>
              <a:rPr lang="ro-RO" dirty="0">
                <a:sym typeface="Wingdings"/>
              </a:rPr>
              <a:t>ș</a:t>
            </a:r>
            <a:r>
              <a:rPr lang="en-US" dirty="0">
                <a:sym typeface="Wingdings"/>
              </a:rPr>
              <a:t>care </a:t>
            </a:r>
            <a:r>
              <a:rPr lang="en-US" dirty="0" err="1">
                <a:sym typeface="Wingdings"/>
              </a:rPr>
              <a:t>propor</a:t>
            </a:r>
            <a:r>
              <a:rPr lang="ro-RO" dirty="0">
                <a:sym typeface="Wingdings"/>
              </a:rPr>
              <a:t>ț</a:t>
            </a:r>
            <a:r>
              <a:rPr lang="en-US" dirty="0" err="1">
                <a:sym typeface="Wingdings"/>
              </a:rPr>
              <a:t>ional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cu </a:t>
            </a:r>
            <a:r>
              <a:rPr lang="en-US" dirty="0" err="1">
                <a:sym typeface="Wingdings"/>
              </a:rPr>
              <a:t>eroarea</a:t>
            </a:r>
            <a:r>
              <a:rPr lang="en-US" dirty="0">
                <a:sym typeface="Wingdings"/>
              </a:rPr>
              <a:t>.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î</a:t>
            </a:r>
            <a:r>
              <a:rPr lang="en-US" dirty="0" err="1">
                <a:sym typeface="Wingdings"/>
              </a:rPr>
              <a:t>nmul</a:t>
            </a:r>
            <a:r>
              <a:rPr lang="ro-RO" dirty="0">
                <a:sym typeface="Wingdings"/>
              </a:rPr>
              <a:t>ț</a:t>
            </a:r>
            <a:r>
              <a:rPr lang="en-US" dirty="0">
                <a:sym typeface="Wingdings"/>
              </a:rPr>
              <a:t>e</a:t>
            </a:r>
            <a:r>
              <a:rPr lang="ro-RO" dirty="0">
                <a:sym typeface="Wingdings"/>
              </a:rPr>
              <a:t>ș</a:t>
            </a:r>
            <a:r>
              <a:rPr lang="en-US" dirty="0" err="1">
                <a:sym typeface="Wingdings"/>
              </a:rPr>
              <a:t>ti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eroare</a:t>
            </a:r>
            <a:r>
              <a:rPr lang="en-US" dirty="0">
                <a:sym typeface="Wingdings"/>
              </a:rPr>
              <a:t> cu un factor </a:t>
            </a:r>
            <a:r>
              <a:rPr lang="en-US" dirty="0" err="1">
                <a:sym typeface="Wingdings"/>
              </a:rPr>
              <a:t>ce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scaleaz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ca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determine </a:t>
            </a:r>
            <a:r>
              <a:rPr lang="en-US" dirty="0" err="1">
                <a:sym typeface="Wingdings"/>
              </a:rPr>
              <a:t>corec</a:t>
            </a:r>
            <a:r>
              <a:rPr lang="ro-RO" dirty="0">
                <a:sym typeface="Wingdings"/>
              </a:rPr>
              <a:t>ț</a:t>
            </a:r>
            <a:r>
              <a:rPr lang="en-US" dirty="0" err="1">
                <a:sym typeface="Wingdings"/>
              </a:rPr>
              <a:t>ia.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Ca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urm</a:t>
            </a:r>
            <a:r>
              <a:rPr lang="ro-RO" dirty="0">
                <a:sym typeface="Wingdings"/>
              </a:rPr>
              <a:t>ă</a:t>
            </a:r>
            <a:r>
              <a:rPr lang="en-US" dirty="0" err="1">
                <a:sym typeface="Wingdings"/>
              </a:rPr>
              <a:t>reasc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o </a:t>
            </a:r>
            <a:r>
              <a:rPr lang="en-US" dirty="0" err="1">
                <a:sym typeface="Wingdings"/>
              </a:rPr>
              <a:t>linie</a:t>
            </a:r>
            <a:r>
              <a:rPr lang="ro-RO" dirty="0">
                <a:sym typeface="Wingdings"/>
              </a:rPr>
              <a:t>,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se </a:t>
            </a:r>
            <a:r>
              <a:rPr lang="en-US" dirty="0" err="1">
                <a:sym typeface="Wingdings"/>
              </a:rPr>
              <a:t>curbeze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spre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marginea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liniei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curbeze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mai</a:t>
            </a:r>
            <a:r>
              <a:rPr lang="en-US" dirty="0">
                <a:sym typeface="Wingdings"/>
              </a:rPr>
              <a:t> str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ns </a:t>
            </a:r>
            <a:r>
              <a:rPr lang="en-US" dirty="0" err="1">
                <a:sym typeface="Wingdings"/>
              </a:rPr>
              <a:t>dac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e </a:t>
            </a:r>
            <a:r>
              <a:rPr lang="en-US" dirty="0" err="1">
                <a:sym typeface="Wingdings"/>
              </a:rPr>
              <a:t>prea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linie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Cum </a:t>
            </a:r>
            <a:r>
              <a:rPr lang="en-US" dirty="0" err="1">
                <a:sym typeface="Wingdings"/>
              </a:rPr>
              <a:t>faci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asta</a:t>
            </a:r>
            <a:r>
              <a:rPr lang="en-US" dirty="0">
                <a:sym typeface="Wingdings"/>
              </a:rPr>
              <a:t>: 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ajustezi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</a:t>
            </a:r>
            <a:r>
              <a:rPr lang="ro-RO" dirty="0">
                <a:sym typeface="Wingdings"/>
              </a:rPr>
              <a:t>n</a:t>
            </a:r>
            <a:r>
              <a:rPr lang="en-US" dirty="0">
                <a:sym typeface="Wingdings"/>
              </a:rPr>
              <a:t>put</a:t>
            </a:r>
            <a:r>
              <a:rPr lang="ro-RO" dirty="0">
                <a:sym typeface="Wingdings"/>
              </a:rPr>
              <a:t>-</a:t>
            </a:r>
            <a:r>
              <a:rPr lang="en-US" dirty="0" err="1">
                <a:sym typeface="Wingdings"/>
              </a:rPr>
              <a:t>ul</a:t>
            </a:r>
            <a:r>
              <a:rPr lang="en-US" dirty="0">
                <a:sym typeface="Wingdings"/>
              </a:rPr>
              <a:t> ,,steering-</a:t>
            </a:r>
            <a:r>
              <a:rPr lang="en-US" dirty="0" err="1">
                <a:sym typeface="Wingdings"/>
              </a:rPr>
              <a:t>ului</a:t>
            </a:r>
            <a:r>
              <a:rPr lang="en-US" dirty="0">
                <a:sym typeface="Wingdings"/>
              </a:rPr>
              <a:t>“ pe block</a:t>
            </a:r>
            <a:r>
              <a:rPr lang="ro-RO" dirty="0">
                <a:sym typeface="Wingdings"/>
              </a:rPr>
              <a:t>-</a:t>
            </a:r>
            <a:r>
              <a:rPr lang="en-US" dirty="0" err="1">
                <a:sym typeface="Wingdings"/>
              </a:rPr>
              <a:t>ul</a:t>
            </a:r>
            <a:r>
              <a:rPr lang="en-US" dirty="0">
                <a:sym typeface="Wingdings"/>
              </a:rPr>
              <a:t> de mi</a:t>
            </a:r>
            <a:r>
              <a:rPr lang="ro-RO" dirty="0">
                <a:sym typeface="Wingdings"/>
              </a:rPr>
              <a:t>ș</a:t>
            </a:r>
            <a:r>
              <a:rPr lang="en-US" dirty="0">
                <a:sym typeface="Wingdings"/>
              </a:rPr>
              <a:t>care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Programul</a:t>
            </a:r>
            <a:r>
              <a:rPr lang="en-US" dirty="0"/>
              <a:t> de ,,Line Following”</a:t>
            </a:r>
          </a:p>
        </p:txBody>
      </p:sp>
    </p:spTree>
    <p:extLst>
      <p:ext uri="{BB962C8B-B14F-4D97-AF65-F5344CB8AC3E}">
        <p14:creationId xmlns:p14="http://schemas.microsoft.com/office/powerpoint/2010/main" val="14517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30" y="2063313"/>
            <a:ext cx="8245366" cy="36217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Pseudocod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Reseteaz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senzorul</a:t>
            </a:r>
            <a:r>
              <a:rPr lang="en-US" dirty="0"/>
              <a:t> de </a:t>
            </a:r>
            <a:r>
              <a:rPr lang="en-US" dirty="0" err="1"/>
              <a:t>rota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(Este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rirea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pe o </a:t>
            </a:r>
            <a:r>
              <a:rPr lang="en-US" dirty="0" err="1"/>
              <a:t>distan</a:t>
            </a:r>
            <a:r>
              <a:rPr lang="ro-RO" dirty="0"/>
              <a:t>ță</a:t>
            </a:r>
            <a:r>
              <a:rPr lang="en-US" dirty="0"/>
              <a:t> total</a:t>
            </a:r>
            <a:r>
              <a:rPr lang="ro-RO" dirty="0"/>
              <a:t>ă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Eroarea</a:t>
            </a:r>
            <a:r>
              <a:rPr lang="en-US" dirty="0"/>
              <a:t> </a:t>
            </a:r>
            <a:r>
              <a:rPr lang="en-US" dirty="0" err="1"/>
              <a:t>calculat</a:t>
            </a:r>
            <a:r>
              <a:rPr lang="ro-RO" dirty="0"/>
              <a:t>ă</a:t>
            </a:r>
            <a:r>
              <a:rPr lang="en-US" dirty="0"/>
              <a:t>= </a:t>
            </a:r>
            <a:r>
              <a:rPr lang="en-US" dirty="0" err="1"/>
              <a:t>Distanta</a:t>
            </a:r>
            <a:r>
              <a:rPr lang="en-US" dirty="0"/>
              <a:t> fa</a:t>
            </a:r>
            <a:r>
              <a:rPr lang="ro-RO" dirty="0"/>
              <a:t>ță</a:t>
            </a:r>
            <a:r>
              <a:rPr lang="en-US" dirty="0"/>
              <a:t> de </a:t>
            </a:r>
            <a:r>
              <a:rPr lang="en-US" dirty="0" err="1"/>
              <a:t>linie</a:t>
            </a:r>
            <a:r>
              <a:rPr lang="en-US" dirty="0"/>
              <a:t>= (</a:t>
            </a:r>
            <a:r>
              <a:rPr lang="en-US" dirty="0" err="1"/>
              <a:t>Citirea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culoare</a:t>
            </a:r>
            <a:r>
              <a:rPr lang="en-US" dirty="0"/>
              <a:t>- </a:t>
            </a:r>
            <a:r>
              <a:rPr lang="en-US" dirty="0" err="1"/>
              <a:t>Citirea</a:t>
            </a:r>
            <a:r>
              <a:rPr lang="en-US" dirty="0"/>
              <a:t> </a:t>
            </a:r>
            <a:r>
              <a:rPr lang="en-US" dirty="0" err="1"/>
              <a:t>dorit</a:t>
            </a:r>
            <a:r>
              <a:rPr lang="ro-RO" dirty="0"/>
              <a:t>ă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Scaleaz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eroarea</a:t>
            </a:r>
            <a:r>
              <a:rPr lang="en-US" dirty="0"/>
              <a:t> ca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determini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corec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.  </a:t>
            </a:r>
            <a:r>
              <a:rPr lang="en-US" dirty="0" err="1"/>
              <a:t>Ajusteaz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factorul</a:t>
            </a:r>
            <a:r>
              <a:rPr lang="en-US" dirty="0"/>
              <a:t> scalar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robotul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reasc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fin.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Folose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corec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(</a:t>
            </a:r>
            <a:r>
              <a:rPr lang="en-US" dirty="0" err="1"/>
              <a:t>calculat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pasul 3) ca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ajustezi</a:t>
            </a:r>
            <a:r>
              <a:rPr lang="en-US" dirty="0"/>
              <a:t> </a:t>
            </a:r>
            <a:r>
              <a:rPr lang="ro-RO" dirty="0"/>
              <a:t>corectarea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Cum </a:t>
            </a:r>
            <a:r>
              <a:rPr lang="en-US" dirty="0" err="1"/>
              <a:t>faci</a:t>
            </a:r>
            <a:r>
              <a:rPr lang="en-US" dirty="0"/>
              <a:t> un Line Follower proportional?</a:t>
            </a:r>
          </a:p>
        </p:txBody>
      </p:sp>
    </p:spTree>
    <p:extLst>
      <p:ext uri="{BB962C8B-B14F-4D97-AF65-F5344CB8AC3E}">
        <p14:creationId xmlns:p14="http://schemas.microsoft.com/office/powerpoint/2010/main" val="41136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Provocare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051564"/>
              </p:ext>
            </p:extLst>
          </p:nvPr>
        </p:nvGraphicFramePr>
        <p:xfrm>
          <a:off x="450937" y="1986437"/>
          <a:ext cx="8244972" cy="3498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1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1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Calculul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erorii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20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267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Distanta</a:t>
                      </a:r>
                      <a:r>
                        <a:rPr lang="en-US" sz="1400" dirty="0"/>
                        <a:t> fata de </a:t>
                      </a:r>
                      <a:r>
                        <a:rPr lang="en-US" sz="1400" dirty="0" err="1"/>
                        <a:t>linie</a:t>
                      </a:r>
                      <a:r>
                        <a:rPr lang="en-US" sz="1400" dirty="0"/>
                        <a:t>=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Citirea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senzorului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citirea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dorit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)</a:t>
                      </a:r>
                      <a:endParaRPr lang="en-US" sz="1400" baseline="0" dirty="0"/>
                    </a:p>
                    <a:p>
                      <a:endParaRPr lang="en-US" sz="1400" baseline="0" dirty="0"/>
                    </a:p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Calculul</a:t>
                      </a:r>
                      <a:r>
                        <a:rPr lang="en-US" sz="1400" b="1" dirty="0"/>
                        <a:t>/</a:t>
                      </a:r>
                      <a:r>
                        <a:rPr lang="en-US" sz="1400" b="1" dirty="0" err="1"/>
                        <a:t>Aplicarea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corectiei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C342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074227"/>
                  </a:ext>
                </a:extLst>
              </a:tr>
              <a:tr h="107622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Scaleaz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eroarea</a:t>
                      </a:r>
                      <a:r>
                        <a:rPr lang="en-US" sz="1400" dirty="0"/>
                        <a:t> ca s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determin</a:t>
                      </a:r>
                      <a:r>
                        <a:rPr lang="ro-RO" sz="1400" dirty="0"/>
                        <a:t>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valoarea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corec</a:t>
                      </a:r>
                      <a:r>
                        <a:rPr lang="ro-RO" sz="1400" dirty="0"/>
                        <a:t>ț</a:t>
                      </a:r>
                      <a:r>
                        <a:rPr lang="en-US" sz="1400" dirty="0" err="1"/>
                        <a:t>iei</a:t>
                      </a:r>
                      <a:r>
                        <a:rPr lang="en-US" sz="1400" dirty="0"/>
                        <a:t>. 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Folose</a:t>
                      </a:r>
                      <a:r>
                        <a:rPr lang="ro-RO" sz="1400" dirty="0"/>
                        <a:t>ș</a:t>
                      </a:r>
                      <a:r>
                        <a:rPr lang="en-US" sz="1400" dirty="0" err="1"/>
                        <a:t>te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asta</a:t>
                      </a:r>
                      <a:r>
                        <a:rPr lang="en-US" sz="1400" dirty="0"/>
                        <a:t> ca </a:t>
                      </a:r>
                      <a:r>
                        <a:rPr lang="en-US" sz="1400" dirty="0" err="1"/>
                        <a:t>sa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ajustezi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valoarea</a:t>
                      </a:r>
                      <a:r>
                        <a:rPr lang="en-US" sz="1400" dirty="0"/>
                        <a:t> </a:t>
                      </a:r>
                      <a:r>
                        <a:rPr lang="ro-RO" sz="1400" dirty="0"/>
                        <a:t>corecției</a:t>
                      </a:r>
                      <a:r>
                        <a:rPr lang="en-US" sz="1400" dirty="0"/>
                        <a:t> pe bloc</a:t>
                      </a:r>
                      <a:r>
                        <a:rPr lang="ro-RO" sz="1400" dirty="0"/>
                        <a:t>k-</a:t>
                      </a:r>
                      <a:r>
                        <a:rPr lang="en-US" sz="1400" dirty="0" err="1"/>
                        <a:t>ul</a:t>
                      </a:r>
                      <a:r>
                        <a:rPr lang="en-US" sz="1400" dirty="0"/>
                        <a:t> de mi</a:t>
                      </a:r>
                      <a:r>
                        <a:rPr lang="ro-RO" sz="1400" dirty="0"/>
                        <a:t>ș</a:t>
                      </a:r>
                      <a:r>
                        <a:rPr lang="en-US" sz="1400" dirty="0"/>
                        <a:t>care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2938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60DDD-6098-D84C-AEED-52935B3A8107}"/>
              </a:ext>
            </a:extLst>
          </p:cNvPr>
          <p:cNvSpPr txBox="1"/>
          <p:nvPr/>
        </p:nvSpPr>
        <p:spPr>
          <a:xfrm>
            <a:off x="6058456" y="2179233"/>
            <a:ext cx="100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eroare</a:t>
            </a:r>
            <a:endParaRPr lang="en-US" sz="2000" dirty="0"/>
          </a:p>
        </p:txBody>
      </p:sp>
      <p:pic>
        <p:nvPicPr>
          <p:cNvPr id="7" name="Picture 6" descr="A picture containing screenshot, holding, playing, ball&#10;&#10;Description automatically generated">
            <a:extLst>
              <a:ext uri="{FF2B5EF4-FFF2-40B4-BE49-F238E27FC236}">
                <a16:creationId xmlns:a16="http://schemas.microsoft.com/office/drawing/2014/main" id="{3198B468-132B-0546-A002-0425CF26AC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5" y="2579343"/>
            <a:ext cx="4454887" cy="750297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86A42E-D839-8A49-9525-7F0C6225B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4" y="4040020"/>
            <a:ext cx="4454888" cy="763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74B258-D8C1-F24B-992E-B9380A8D2783}"/>
              </a:ext>
            </a:extLst>
          </p:cNvPr>
          <p:cNvSpPr txBox="1"/>
          <p:nvPr/>
        </p:nvSpPr>
        <p:spPr>
          <a:xfrm>
            <a:off x="5700233" y="4713568"/>
            <a:ext cx="963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eroare</a:t>
            </a:r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6E726-E12C-F640-92F1-87F9650C7C4E}"/>
              </a:ext>
            </a:extLst>
          </p:cNvPr>
          <p:cNvCxnSpPr>
            <a:cxnSpLocks/>
          </p:cNvCxnSpPr>
          <p:nvPr/>
        </p:nvCxnSpPr>
        <p:spPr>
          <a:xfrm flipH="1" flipV="1">
            <a:off x="6182059" y="4351778"/>
            <a:ext cx="1" cy="41089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0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AD9F41-081C-314B-B643-2C48DBF54D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67" y="3060490"/>
            <a:ext cx="6716156" cy="30476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35D7-2FD3-104E-B68F-A9AC378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C13BA-1E03-194F-913A-E629691B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Proportional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AA744-AC9A-514B-BE99-48D70AC0F7BC}"/>
              </a:ext>
            </a:extLst>
          </p:cNvPr>
          <p:cNvSpPr txBox="1"/>
          <p:nvPr/>
        </p:nvSpPr>
        <p:spPr>
          <a:xfrm>
            <a:off x="210835" y="1613940"/>
            <a:ext cx="39308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</a:t>
            </a:r>
            <a:r>
              <a:rPr lang="ro-RO" sz="1400" dirty="0"/>
              <a:t>ă</a:t>
            </a:r>
            <a:r>
              <a:rPr lang="en-US" sz="1400" dirty="0"/>
              <a:t>: </a:t>
            </a:r>
            <a:r>
              <a:rPr lang="en-US" sz="1400" dirty="0" err="1"/>
              <a:t>Acest</a:t>
            </a:r>
            <a:r>
              <a:rPr lang="en-US" sz="1400" dirty="0"/>
              <a:t> program </a:t>
            </a:r>
            <a:r>
              <a:rPr lang="en-US" sz="1400" dirty="0" err="1"/>
              <a:t>folose</a:t>
            </a:r>
            <a:r>
              <a:rPr lang="ro-RO" sz="1400" dirty="0"/>
              <a:t>ș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/>
              <a:t>n </a:t>
            </a:r>
            <a:r>
              <a:rPr lang="en-US" sz="1400" dirty="0" err="1"/>
              <a:t>modul</a:t>
            </a:r>
            <a:r>
              <a:rPr lang="en-US" sz="1400" dirty="0"/>
              <a:t> ,,reflected light”. </a:t>
            </a:r>
            <a:r>
              <a:rPr lang="en-US" sz="1400" dirty="0" err="1"/>
              <a:t>Trebuie</a:t>
            </a:r>
            <a:r>
              <a:rPr lang="en-US" sz="1400" dirty="0"/>
              <a:t>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calibrezi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de </a:t>
            </a:r>
            <a:r>
              <a:rPr lang="en-US" sz="1400" dirty="0" err="1"/>
              <a:t>culoare</a:t>
            </a:r>
            <a:r>
              <a:rPr lang="en-US" sz="1400" dirty="0"/>
              <a:t>. </a:t>
            </a:r>
            <a:r>
              <a:rPr lang="en-US" sz="1400" dirty="0" err="1"/>
              <a:t>Dac</a:t>
            </a:r>
            <a:r>
              <a:rPr lang="ro-RO" sz="1400" dirty="0"/>
              <a:t>ă</a:t>
            </a:r>
            <a:r>
              <a:rPr lang="en-US" sz="1400" dirty="0"/>
              <a:t> nu </a:t>
            </a:r>
            <a:r>
              <a:rPr lang="ro-RO" sz="1400" dirty="0"/>
              <a:t>ș</a:t>
            </a:r>
            <a:r>
              <a:rPr lang="en-US" sz="1400" dirty="0" err="1"/>
              <a:t>tii</a:t>
            </a:r>
            <a:r>
              <a:rPr lang="en-US" sz="1400" dirty="0"/>
              <a:t> s</a:t>
            </a:r>
            <a:r>
              <a:rPr lang="ro-RO" sz="1400" dirty="0"/>
              <a:t>ă</a:t>
            </a:r>
            <a:r>
              <a:rPr lang="en-US" sz="1400" dirty="0"/>
              <a:t>-l </a:t>
            </a:r>
            <a:r>
              <a:rPr lang="en-US" sz="1400" dirty="0" err="1"/>
              <a:t>calibrezi</a:t>
            </a:r>
            <a:r>
              <a:rPr lang="en-US" sz="1400" dirty="0"/>
              <a:t>, </a:t>
            </a:r>
            <a:r>
              <a:rPr lang="en-US" sz="1400" dirty="0" err="1"/>
              <a:t>te</a:t>
            </a:r>
            <a:r>
              <a:rPr lang="en-US" sz="1400" dirty="0"/>
              <a:t> rog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accesezi</a:t>
            </a:r>
            <a:r>
              <a:rPr lang="en-US" sz="1400" dirty="0"/>
              <a:t> </a:t>
            </a:r>
            <a:r>
              <a:rPr lang="en-US" sz="1400" dirty="0" err="1"/>
              <a:t>lec</a:t>
            </a:r>
            <a:r>
              <a:rPr lang="ro-RO" sz="1400" dirty="0"/>
              <a:t>ț</a:t>
            </a:r>
            <a:r>
              <a:rPr lang="en-US" sz="1400" dirty="0" err="1"/>
              <a:t>ia</a:t>
            </a:r>
            <a:r>
              <a:rPr lang="en-US" sz="1400" dirty="0"/>
              <a:t> </a:t>
            </a:r>
            <a:r>
              <a:rPr lang="en-US" sz="1400" dirty="0" err="1"/>
              <a:t>noastr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despre</a:t>
            </a:r>
            <a:r>
              <a:rPr lang="en-US" sz="1400" dirty="0"/>
              <a:t> </a:t>
            </a:r>
            <a:r>
              <a:rPr lang="en-US" sz="1400" dirty="0" err="1"/>
              <a:t>calibrare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6E3EE-8B3F-1942-B29B-357FFC35C4A9}"/>
              </a:ext>
            </a:extLst>
          </p:cNvPr>
          <p:cNvSpPr txBox="1"/>
          <p:nvPr/>
        </p:nvSpPr>
        <p:spPr>
          <a:xfrm>
            <a:off x="6084026" y="2017044"/>
            <a:ext cx="268224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Partea</a:t>
            </a:r>
            <a:r>
              <a:rPr lang="en-US" sz="1400" dirty="0"/>
              <a:t> 1: </a:t>
            </a:r>
            <a:r>
              <a:rPr lang="en-US" sz="1400" dirty="0" err="1"/>
              <a:t>Calculeaz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eroarea</a:t>
            </a:r>
            <a:endParaRPr lang="en-US" sz="1400" dirty="0"/>
          </a:p>
          <a:p>
            <a:r>
              <a:rPr lang="en-US" sz="1400" dirty="0" err="1"/>
              <a:t>Scopul</a:t>
            </a:r>
            <a:r>
              <a:rPr lang="en-US" sz="1400" dirty="0"/>
              <a:t> e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st</a:t>
            </a:r>
            <a:r>
              <a:rPr lang="ro-RO" sz="1400" dirty="0"/>
              <a:t>ă</a:t>
            </a:r>
            <a:r>
              <a:rPr lang="en-US" sz="1400" dirty="0"/>
              <a:t>m la </a:t>
            </a:r>
            <a:r>
              <a:rPr lang="en-US" sz="1400" dirty="0" err="1"/>
              <a:t>marginea</a:t>
            </a:r>
            <a:r>
              <a:rPr lang="en-US" sz="1400" dirty="0"/>
              <a:t> </a:t>
            </a:r>
            <a:r>
              <a:rPr lang="en-US" sz="1400" dirty="0" err="1"/>
              <a:t>liniei</a:t>
            </a:r>
            <a:r>
              <a:rPr lang="en-US" sz="1400" dirty="0"/>
              <a:t> (light sensor = 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FDEE6-CACC-BD46-AFDE-D458019D5CB6}"/>
              </a:ext>
            </a:extLst>
          </p:cNvPr>
          <p:cNvSpPr txBox="1"/>
          <p:nvPr/>
        </p:nvSpPr>
        <p:spPr>
          <a:xfrm>
            <a:off x="6084026" y="2754262"/>
            <a:ext cx="2783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Partea</a:t>
            </a:r>
            <a:r>
              <a:rPr lang="en-US" sz="1400" dirty="0"/>
              <a:t> 2: </a:t>
            </a:r>
            <a:r>
              <a:rPr lang="en-US" sz="1400" dirty="0" err="1"/>
              <a:t>Aplic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corec</a:t>
            </a:r>
            <a:r>
              <a:rPr lang="ro-RO" sz="1400" dirty="0"/>
              <a:t>ț</a:t>
            </a:r>
            <a:r>
              <a:rPr lang="en-US" sz="1400" dirty="0" err="1"/>
              <a:t>ia</a:t>
            </a:r>
            <a:endParaRPr lang="en-US" sz="1400" dirty="0"/>
          </a:p>
          <a:p>
            <a:r>
              <a:rPr lang="en-US" sz="1400" dirty="0" err="1"/>
              <a:t>Eroarea</a:t>
            </a:r>
            <a:r>
              <a:rPr lang="en-US" sz="1400" dirty="0"/>
              <a:t> din </a:t>
            </a:r>
            <a:r>
              <a:rPr lang="en-US" sz="1400" dirty="0" err="1"/>
              <a:t>partea</a:t>
            </a:r>
            <a:r>
              <a:rPr lang="en-US" sz="1400" dirty="0"/>
              <a:t> 1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 err="1"/>
              <a:t>nmul</a:t>
            </a:r>
            <a:r>
              <a:rPr lang="ro-RO" sz="1400" dirty="0"/>
              <a:t>ț</a:t>
            </a:r>
            <a:r>
              <a:rPr lang="en-US" sz="1400" dirty="0"/>
              <a:t>it</a:t>
            </a:r>
            <a:r>
              <a:rPr lang="ro-RO" sz="1400" dirty="0"/>
              <a:t>ă</a:t>
            </a:r>
            <a:r>
              <a:rPr lang="en-US" sz="1400" dirty="0"/>
              <a:t> cu o Constant</a:t>
            </a:r>
            <a:r>
              <a:rPr lang="ro-RO" sz="1400" dirty="0"/>
              <a:t>ă</a:t>
            </a:r>
            <a:r>
              <a:rPr lang="en-US" sz="1400" dirty="0"/>
              <a:t> a </a:t>
            </a:r>
            <a:r>
              <a:rPr lang="en-US" sz="1400" dirty="0" err="1"/>
              <a:t>Propor</a:t>
            </a:r>
            <a:r>
              <a:rPr lang="ro-RO" sz="1400" dirty="0"/>
              <a:t>ț</a:t>
            </a:r>
            <a:r>
              <a:rPr lang="en-US" sz="1400" dirty="0" err="1"/>
              <a:t>ionalit</a:t>
            </a:r>
            <a:r>
              <a:rPr lang="ro-RO" sz="1400" dirty="0"/>
              <a:t>ăți</a:t>
            </a:r>
            <a:r>
              <a:rPr lang="en-US" sz="1400" dirty="0" err="1"/>
              <a:t>i</a:t>
            </a:r>
            <a:r>
              <a:rPr lang="en-US" sz="1400" dirty="0"/>
              <a:t> (0.7). </a:t>
            </a:r>
            <a:r>
              <a:rPr lang="en-US" sz="1400" dirty="0" err="1"/>
              <a:t>Aceasta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diferit</a:t>
            </a:r>
            <a:r>
              <a:rPr lang="ro-RO" sz="1400" dirty="0"/>
              <a:t>ă</a:t>
            </a:r>
            <a:r>
              <a:rPr lang="en-US" sz="1400" dirty="0"/>
              <a:t> la </a:t>
            </a:r>
            <a:r>
              <a:rPr lang="en-US" sz="1400" dirty="0" err="1"/>
              <a:t>fiecare</a:t>
            </a:r>
            <a:r>
              <a:rPr lang="en-US" sz="1400" dirty="0"/>
              <a:t> robot/</a:t>
            </a:r>
            <a:r>
              <a:rPr lang="en-US" sz="1400" dirty="0" err="1"/>
              <a:t>aplica</a:t>
            </a:r>
            <a:r>
              <a:rPr lang="ro-RO" sz="1400" dirty="0"/>
              <a:t>ț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Vezi</a:t>
            </a:r>
            <a:r>
              <a:rPr lang="en-US" sz="1400" dirty="0"/>
              <a:t> slide-urile 9-11 ca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 err="1"/>
              <a:t>nve</a:t>
            </a:r>
            <a:r>
              <a:rPr lang="ro-RO" sz="1400" dirty="0"/>
              <a:t>ț</a:t>
            </a:r>
            <a:r>
              <a:rPr lang="en-US" sz="1400" dirty="0" err="1"/>
              <a:t>i</a:t>
            </a:r>
            <a:r>
              <a:rPr lang="en-US" sz="1400" dirty="0"/>
              <a:t> cum </a:t>
            </a:r>
            <a:r>
              <a:rPr lang="en-US" sz="1400" dirty="0" err="1"/>
              <a:t>dai</a:t>
            </a:r>
            <a:r>
              <a:rPr lang="en-US" sz="1400" dirty="0"/>
              <a:t> ,,tune” la </a:t>
            </a:r>
            <a:r>
              <a:rPr lang="en-US" sz="1400" dirty="0" err="1"/>
              <a:t>acest</a:t>
            </a:r>
            <a:r>
              <a:rPr lang="en-US" sz="1400" dirty="0"/>
              <a:t> num</a:t>
            </a:r>
            <a:r>
              <a:rPr lang="ro-RO" sz="1400" dirty="0"/>
              <a:t>ă</a:t>
            </a:r>
            <a:r>
              <a:rPr lang="en-US" sz="1400" dirty="0"/>
              <a:t>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AAAF-DD2F-0942-AC93-1387358D1ECF}"/>
              </a:ext>
            </a:extLst>
          </p:cNvPr>
          <p:cNvSpPr txBox="1"/>
          <p:nvPr/>
        </p:nvSpPr>
        <p:spPr>
          <a:xfrm>
            <a:off x="4807057" y="5260720"/>
            <a:ext cx="2550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 follower ul se </a:t>
            </a:r>
            <a:r>
              <a:rPr lang="en-US" sz="1400" dirty="0" err="1"/>
              <a:t>te</a:t>
            </a:r>
            <a:r>
              <a:rPr lang="ro-RO" sz="1400" dirty="0"/>
              <a:t>rm</a:t>
            </a:r>
            <a:r>
              <a:rPr lang="en-US" sz="1400" dirty="0"/>
              <a:t>in</a:t>
            </a:r>
            <a:r>
              <a:rPr lang="ro-RO" sz="1400" dirty="0"/>
              <a:t>ă</a:t>
            </a:r>
            <a:r>
              <a:rPr lang="en-US" sz="1400" dirty="0"/>
              <a:t> dup</a:t>
            </a:r>
            <a:r>
              <a:rPr lang="ro-RO" sz="1400" dirty="0"/>
              <a:t>ă</a:t>
            </a:r>
            <a:r>
              <a:rPr lang="en-US" sz="1400" dirty="0"/>
              <a:t> 1000 de grade. </a:t>
            </a:r>
            <a:r>
              <a:rPr lang="en-US" sz="1400" dirty="0" err="1"/>
              <a:t>Schimb</a:t>
            </a:r>
            <a:r>
              <a:rPr lang="ro-RO" sz="1400" dirty="0"/>
              <a:t>ă</a:t>
            </a:r>
            <a:r>
              <a:rPr lang="en-US" sz="1400" dirty="0"/>
              <a:t>-l </a:t>
            </a:r>
            <a:r>
              <a:rPr lang="ro-RO" sz="1400" dirty="0"/>
              <a:t>î</a:t>
            </a:r>
            <a:r>
              <a:rPr lang="en-US" sz="1400" dirty="0"/>
              <a:t>n </a:t>
            </a:r>
            <a:r>
              <a:rPr lang="en-US" sz="1400" dirty="0" err="1"/>
              <a:t>func</a:t>
            </a:r>
            <a:r>
              <a:rPr lang="ro-RO" sz="1400" dirty="0"/>
              <a:t>ț</a:t>
            </a:r>
            <a:r>
              <a:rPr lang="en-US" sz="1400" dirty="0" err="1"/>
              <a:t>ie</a:t>
            </a:r>
            <a:r>
              <a:rPr lang="en-US" sz="1400" dirty="0"/>
              <a:t> de </a:t>
            </a:r>
            <a:r>
              <a:rPr lang="en-US" sz="1400" dirty="0" err="1"/>
              <a:t>nevoie</a:t>
            </a:r>
            <a:r>
              <a:rPr lang="en-US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74F0B-7316-664E-8E05-42B1DD743D69}"/>
              </a:ext>
            </a:extLst>
          </p:cNvPr>
          <p:cNvSpPr txBox="1"/>
          <p:nvPr/>
        </p:nvSpPr>
        <p:spPr>
          <a:xfrm>
            <a:off x="3171499" y="3715756"/>
            <a:ext cx="241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Reseteaz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de </a:t>
            </a:r>
            <a:r>
              <a:rPr lang="en-US" sz="1400" dirty="0" err="1"/>
              <a:t>rota</a:t>
            </a:r>
            <a:r>
              <a:rPr lang="ro-RO" sz="1400" dirty="0"/>
              <a:t>ț</a:t>
            </a:r>
            <a:r>
              <a:rPr lang="en-US" sz="1400" dirty="0" err="1"/>
              <a:t>ie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1B6A47-50AC-074D-A841-07ED54D58B67}"/>
              </a:ext>
            </a:extLst>
          </p:cNvPr>
          <p:cNvSpPr/>
          <p:nvPr/>
        </p:nvSpPr>
        <p:spPr>
          <a:xfrm>
            <a:off x="6084026" y="2017044"/>
            <a:ext cx="2682240" cy="2337656"/>
          </a:xfrm>
          <a:prstGeom prst="rect">
            <a:avLst/>
          </a:prstGeom>
          <a:noFill/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F5479-ABB6-8649-8CC3-BE78DD701F1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096109" y="3554481"/>
            <a:ext cx="987917" cy="1050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3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 </a:t>
            </a:r>
            <a:r>
              <a:rPr lang="en-US" dirty="0" err="1"/>
              <a:t>cheie</a:t>
            </a:r>
            <a:r>
              <a:rPr lang="en-US" dirty="0"/>
              <a:t>: ,,</a:t>
            </a:r>
            <a:r>
              <a:rPr lang="en-US" dirty="0" err="1"/>
              <a:t>Tuningul</a:t>
            </a:r>
            <a:r>
              <a:rPr lang="en-US" dirty="0"/>
              <a:t>” </a:t>
            </a:r>
            <a:r>
              <a:rPr lang="en-US" dirty="0" err="1"/>
              <a:t>constantei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671145"/>
            <a:ext cx="8238707" cy="4532805"/>
          </a:xfrm>
        </p:spPr>
        <p:txBody>
          <a:bodyPr>
            <a:noAutofit/>
          </a:bodyPr>
          <a:lstStyle/>
          <a:p>
            <a:r>
              <a:rPr lang="en-US" sz="2000" dirty="0"/>
              <a:t>Constanta de 0.7 din </a:t>
            </a:r>
            <a:r>
              <a:rPr lang="en-US" sz="2000" dirty="0" err="1"/>
              <a:t>slideul</a:t>
            </a:r>
            <a:r>
              <a:rPr lang="en-US" sz="2000" dirty="0"/>
              <a:t> </a:t>
            </a:r>
            <a:r>
              <a:rPr lang="en-US" sz="2000" dirty="0" err="1"/>
              <a:t>trecut</a:t>
            </a:r>
            <a:r>
              <a:rPr lang="en-US" sz="2000" dirty="0"/>
              <a:t> e specific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robotului</a:t>
            </a:r>
            <a:r>
              <a:rPr lang="en-US" sz="2000" dirty="0"/>
              <a:t> </a:t>
            </a:r>
            <a:r>
              <a:rPr lang="en-US" sz="2000" dirty="0" err="1"/>
              <a:t>nostru</a:t>
            </a:r>
            <a:r>
              <a:rPr lang="en-US" sz="2000" dirty="0"/>
              <a:t> – </a:t>
            </a:r>
            <a:r>
              <a:rPr lang="en-US" sz="2000" dirty="0" err="1"/>
              <a:t>trebuie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tunezi</a:t>
            </a:r>
            <a:r>
              <a:rPr lang="en-US" sz="2000" dirty="0"/>
              <a:t> </a:t>
            </a:r>
            <a:r>
              <a:rPr lang="en-US" sz="2000" dirty="0" err="1"/>
              <a:t>aceast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valoare</a:t>
            </a:r>
            <a:r>
              <a:rPr lang="en-US" sz="2000" dirty="0"/>
              <a:t> </a:t>
            </a:r>
            <a:r>
              <a:rPr lang="en-US" sz="2000" dirty="0" err="1"/>
              <a:t>singur</a:t>
            </a:r>
            <a:endParaRPr lang="en-US" sz="2000" dirty="0"/>
          </a:p>
          <a:p>
            <a:r>
              <a:rPr lang="en-US" sz="2000" dirty="0" err="1"/>
              <a:t>Aceast</a:t>
            </a:r>
            <a:r>
              <a:rPr lang="ro-RO" sz="2000" dirty="0"/>
              <a:t>ă</a:t>
            </a:r>
            <a:r>
              <a:rPr lang="en-US" sz="2000" dirty="0"/>
              <a:t> constant</a:t>
            </a:r>
            <a:r>
              <a:rPr lang="ro-RO" sz="2000" dirty="0"/>
              <a:t>ă</a:t>
            </a:r>
            <a:r>
              <a:rPr lang="en-US" sz="2000" dirty="0"/>
              <a:t> se </a:t>
            </a:r>
            <a:r>
              <a:rPr lang="en-US" sz="2000" dirty="0" err="1"/>
              <a:t>nume</a:t>
            </a:r>
            <a:r>
              <a:rPr lang="ro-RO" sz="2000" dirty="0"/>
              <a:t>ș</a:t>
            </a:r>
            <a:r>
              <a:rPr lang="en-US" sz="2000" dirty="0" err="1"/>
              <a:t>te</a:t>
            </a:r>
            <a:r>
              <a:rPr lang="en-US" sz="2000" dirty="0"/>
              <a:t> Constanta </a:t>
            </a:r>
            <a:r>
              <a:rPr lang="en-US" sz="2000" dirty="0" err="1"/>
              <a:t>Propor</a:t>
            </a:r>
            <a:r>
              <a:rPr lang="ro-RO" sz="2000" dirty="0"/>
              <a:t>ț</a:t>
            </a:r>
            <a:r>
              <a:rPr lang="en-US" sz="2000" dirty="0" err="1"/>
              <a:t>ional</a:t>
            </a:r>
            <a:r>
              <a:rPr lang="ro-RO" sz="2000" dirty="0"/>
              <a:t>ă</a:t>
            </a:r>
            <a:r>
              <a:rPr lang="en-US" sz="2000" dirty="0"/>
              <a:t> (P</a:t>
            </a:r>
            <a:r>
              <a:rPr lang="ro-RO" sz="2000" dirty="0"/>
              <a:t>ro</a:t>
            </a:r>
            <a:r>
              <a:rPr lang="en-US" sz="2000" dirty="0" err="1"/>
              <a:t>portional</a:t>
            </a:r>
            <a:r>
              <a:rPr lang="en-US" sz="2000" dirty="0"/>
              <a:t> Constant), </a:t>
            </a:r>
            <a:r>
              <a:rPr lang="en-US" sz="2000" dirty="0" err="1"/>
              <a:t>sau</a:t>
            </a:r>
            <a:r>
              <a:rPr lang="en-US" sz="2000" dirty="0"/>
              <a:t> Constanta </a:t>
            </a:r>
            <a:r>
              <a:rPr lang="en-US" sz="2000" dirty="0" err="1"/>
              <a:t>Propor</a:t>
            </a:r>
            <a:r>
              <a:rPr lang="ro-RO" sz="2000" dirty="0"/>
              <a:t>ț</a:t>
            </a:r>
            <a:r>
              <a:rPr lang="en-US" sz="2000" dirty="0" err="1"/>
              <a:t>ionalit</a:t>
            </a:r>
            <a:r>
              <a:rPr lang="ro-RO" sz="2000" dirty="0"/>
              <a:t>ăț</a:t>
            </a:r>
            <a:r>
              <a:rPr lang="en-US" sz="2000" dirty="0"/>
              <a:t>ii</a:t>
            </a:r>
          </a:p>
          <a:p>
            <a:r>
              <a:rPr lang="en-US" sz="2000" dirty="0" err="1"/>
              <a:t>Cea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uzual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metod</a:t>
            </a:r>
            <a:r>
              <a:rPr lang="ro-RO" sz="2000" dirty="0"/>
              <a:t>ă</a:t>
            </a:r>
            <a:r>
              <a:rPr lang="en-US" sz="2000" dirty="0"/>
              <a:t> de tuning </a:t>
            </a:r>
            <a:r>
              <a:rPr lang="en-US" sz="2000" dirty="0" err="1"/>
              <a:t>este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ro-RO" sz="2000" dirty="0"/>
              <a:t>î</a:t>
            </a:r>
            <a:r>
              <a:rPr lang="en-US" sz="2000" dirty="0" err="1"/>
              <a:t>ncerci</a:t>
            </a:r>
            <a:r>
              <a:rPr lang="en-US" sz="2000" dirty="0"/>
              <a:t> p</a:t>
            </a:r>
            <a:r>
              <a:rPr lang="ro-RO" sz="2000" dirty="0"/>
              <a:t>â</a:t>
            </a:r>
            <a:r>
              <a:rPr lang="en-US" sz="2000" dirty="0"/>
              <a:t>n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ro-RO" sz="2000" dirty="0"/>
              <a:t>îț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iese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,,trial and error”.</a:t>
            </a:r>
          </a:p>
          <a:p>
            <a:r>
              <a:rPr lang="en-US" sz="2000" dirty="0" err="1"/>
              <a:t>Acest</a:t>
            </a:r>
            <a:r>
              <a:rPr lang="en-US" sz="2000" dirty="0"/>
              <a:t> process </a:t>
            </a:r>
            <a:r>
              <a:rPr lang="en-US" sz="2000" dirty="0" err="1"/>
              <a:t>poate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timp.</a:t>
            </a:r>
            <a:r>
              <a:rPr lang="en-US" sz="2000" dirty="0"/>
              <a:t> Ai </a:t>
            </a:r>
            <a:r>
              <a:rPr lang="en-US" sz="2000" dirty="0" err="1"/>
              <a:t>aici</a:t>
            </a:r>
            <a:r>
              <a:rPr lang="en-US" sz="2000" dirty="0"/>
              <a:t> c</a:t>
            </a:r>
            <a:r>
              <a:rPr lang="ro-RO" sz="2000" dirty="0"/>
              <a:t>â</a:t>
            </a:r>
            <a:r>
              <a:rPr lang="en-US" sz="2000" dirty="0" err="1"/>
              <a:t>teva</a:t>
            </a:r>
            <a:r>
              <a:rPr lang="en-US" sz="2000" dirty="0"/>
              <a:t> </a:t>
            </a:r>
            <a:r>
              <a:rPr lang="en-US" sz="2000" dirty="0" err="1"/>
              <a:t>sfaturi</a:t>
            </a:r>
            <a:r>
              <a:rPr lang="en-US" sz="2000" dirty="0"/>
              <a:t> utile:</a:t>
            </a:r>
          </a:p>
          <a:p>
            <a:pPr lvl="1"/>
            <a:r>
              <a:rPr lang="ro-RO" sz="1800" dirty="0"/>
              <a:t>Î</a:t>
            </a:r>
            <a:r>
              <a:rPr lang="en-US" sz="1800" dirty="0" err="1"/>
              <a:t>ncepe</a:t>
            </a:r>
            <a:r>
              <a:rPr lang="en-US" sz="1800" dirty="0"/>
              <a:t> cu </a:t>
            </a:r>
            <a:r>
              <a:rPr lang="en-US" sz="1800" dirty="0" err="1"/>
              <a:t>constanta</a:t>
            </a:r>
            <a:r>
              <a:rPr lang="en-US" sz="1800" dirty="0"/>
              <a:t> ca 1.0 </a:t>
            </a:r>
            <a:r>
              <a:rPr lang="ro-RO" sz="1800" dirty="0"/>
              <a:t>ș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ajuteaz</a:t>
            </a:r>
            <a:r>
              <a:rPr lang="ro-RO" sz="1800" dirty="0"/>
              <a:t>ă</a:t>
            </a:r>
            <a:r>
              <a:rPr lang="en-US" sz="1800" dirty="0"/>
              <a:t> cu ± 0.5 la </a:t>
            </a:r>
            <a:r>
              <a:rPr lang="en-US" sz="1800" dirty="0" err="1"/>
              <a:t>fiecare</a:t>
            </a:r>
            <a:r>
              <a:rPr lang="en-US" sz="1800" dirty="0"/>
              <a:t> </a:t>
            </a:r>
            <a:r>
              <a:rPr lang="ro-RO" sz="1800" dirty="0"/>
              <a:t>î</a:t>
            </a:r>
            <a:r>
              <a:rPr lang="en-US" sz="1800" dirty="0" err="1"/>
              <a:t>ncercare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Ajusteaz</a:t>
            </a:r>
            <a:r>
              <a:rPr lang="ro-RO" sz="1800" dirty="0"/>
              <a:t>ă</a:t>
            </a:r>
            <a:r>
              <a:rPr lang="en-US" sz="1800" dirty="0"/>
              <a:t> p</a:t>
            </a:r>
            <a:r>
              <a:rPr lang="ro-RO" sz="1800" dirty="0"/>
              <a:t>â</a:t>
            </a:r>
            <a:r>
              <a:rPr lang="en-US" sz="1800" dirty="0"/>
              <a:t>n</a:t>
            </a:r>
            <a:r>
              <a:rPr lang="ro-RO" sz="1800" dirty="0"/>
              <a:t>ă</a:t>
            </a:r>
            <a:r>
              <a:rPr lang="en-US" sz="1800" dirty="0"/>
              <a:t> c</a:t>
            </a:r>
            <a:r>
              <a:rPr lang="ro-RO" sz="1800" dirty="0"/>
              <a:t>â</a:t>
            </a:r>
            <a:r>
              <a:rPr lang="en-US" sz="1800" dirty="0" err="1"/>
              <a:t>nd</a:t>
            </a:r>
            <a:r>
              <a:rPr lang="en-US" sz="1800" dirty="0"/>
              <a:t> </a:t>
            </a:r>
            <a:r>
              <a:rPr lang="en-US" sz="1800" dirty="0" err="1"/>
              <a:t>controlul</a:t>
            </a:r>
            <a:r>
              <a:rPr lang="en-US" sz="1800" dirty="0"/>
              <a:t> </a:t>
            </a:r>
            <a:r>
              <a:rPr lang="en-US" sz="1800" dirty="0" err="1"/>
              <a:t>devine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fin.</a:t>
            </a:r>
          </a:p>
          <a:p>
            <a:pPr lvl="1"/>
            <a:r>
              <a:rPr lang="en-US" sz="1800" dirty="0" err="1"/>
              <a:t>Ajusteza</a:t>
            </a:r>
            <a:r>
              <a:rPr lang="en-US" sz="1800" dirty="0"/>
              <a:t> ±0.1 </a:t>
            </a:r>
            <a:r>
              <a:rPr lang="en-US" sz="1800" dirty="0" err="1"/>
              <a:t>pentru</a:t>
            </a:r>
            <a:r>
              <a:rPr lang="en-US" sz="1800" dirty="0"/>
              <a:t> tuning fin.</a:t>
            </a:r>
          </a:p>
        </p:txBody>
      </p:sp>
    </p:spTree>
    <p:extLst>
      <p:ext uri="{BB962C8B-B14F-4D97-AF65-F5344CB8AC3E}">
        <p14:creationId xmlns:p14="http://schemas.microsoft.com/office/powerpoint/2010/main" val="2864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Proportional (Constanta 0.6)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15" y="1390955"/>
            <a:ext cx="8673370" cy="48792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53BD2-9740-9145-ADFF-F59897374259}"/>
              </a:ext>
            </a:extLst>
          </p:cNvPr>
          <p:cNvSpPr txBox="1"/>
          <p:nvPr/>
        </p:nvSpPr>
        <p:spPr>
          <a:xfrm>
            <a:off x="199698" y="5900839"/>
            <a:ext cx="37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video. Turn on volume</a:t>
            </a:r>
          </a:p>
        </p:txBody>
      </p:sp>
    </p:spTree>
    <p:extLst>
      <p:ext uri="{BB962C8B-B14F-4D97-AF65-F5344CB8AC3E}">
        <p14:creationId xmlns:p14="http://schemas.microsoft.com/office/powerpoint/2010/main" val="325194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3128</TotalTime>
  <Words>952</Words>
  <Application>Microsoft Office PowerPoint</Application>
  <PresentationFormat>On-screen Show (4:3)</PresentationFormat>
  <Paragraphs>75</Paragraphs>
  <Slides>11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Neue</vt:lpstr>
      <vt:lpstr>Wingdings</vt:lpstr>
      <vt:lpstr>advanced</vt:lpstr>
      <vt:lpstr>EV3 Classroom: Line Follower Proportional</vt:lpstr>
      <vt:lpstr>Obiectivele lecției</vt:lpstr>
      <vt:lpstr>Cât de departe este robotul față de linie?</vt:lpstr>
      <vt:lpstr>Programul de ,,Line Following”</vt:lpstr>
      <vt:lpstr>Cum faci un Line Follower proportional?</vt:lpstr>
      <vt:lpstr>Provocare</vt:lpstr>
      <vt:lpstr>Line Follower Proportional</vt:lpstr>
      <vt:lpstr>Pas cheie: ,,Tuningul” constantei</vt:lpstr>
      <vt:lpstr>Control Proportional (Constanta 0.6)</vt:lpstr>
      <vt:lpstr>Control Proportional (Constanta 0.8)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marinela buruiana</cp:lastModifiedBy>
  <cp:revision>46</cp:revision>
  <cp:lastPrinted>2015-11-15T16:45:50Z</cp:lastPrinted>
  <dcterms:created xsi:type="dcterms:W3CDTF">2014-10-28T21:59:38Z</dcterms:created>
  <dcterms:modified xsi:type="dcterms:W3CDTF">2023-09-15T12:01:41Z</dcterms:modified>
</cp:coreProperties>
</file>